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57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513" r:id="rId17"/>
    <p:sldId id="268" r:id="rId18"/>
    <p:sldId id="514" r:id="rId19"/>
    <p:sldId id="515" r:id="rId20"/>
    <p:sldId id="516" r:id="rId21"/>
    <p:sldId id="585" r:id="rId22"/>
    <p:sldId id="586" r:id="rId23"/>
    <p:sldId id="420" r:id="rId24"/>
    <p:sldId id="284" r:id="rId25"/>
    <p:sldId id="285" r:id="rId26"/>
    <p:sldId id="372" r:id="rId27"/>
    <p:sldId id="587" r:id="rId28"/>
    <p:sldId id="517" r:id="rId29"/>
    <p:sldId id="518" r:id="rId30"/>
    <p:sldId id="519" r:id="rId31"/>
    <p:sldId id="520" r:id="rId32"/>
    <p:sldId id="521" r:id="rId33"/>
    <p:sldId id="522" r:id="rId34"/>
    <p:sldId id="393" r:id="rId35"/>
    <p:sldId id="525" r:id="rId36"/>
    <p:sldId id="396" r:id="rId37"/>
    <p:sldId id="394" r:id="rId38"/>
    <p:sldId id="526" r:id="rId39"/>
    <p:sldId id="498" r:id="rId40"/>
    <p:sldId id="564" r:id="rId41"/>
    <p:sldId id="565" r:id="rId42"/>
    <p:sldId id="566" r:id="rId43"/>
    <p:sldId id="567" r:id="rId44"/>
    <p:sldId id="527" r:id="rId45"/>
    <p:sldId id="588" r:id="rId46"/>
    <p:sldId id="500" r:id="rId47"/>
    <p:sldId id="529" r:id="rId48"/>
    <p:sldId id="549" r:id="rId49"/>
    <p:sldId id="589" r:id="rId50"/>
    <p:sldId id="550" r:id="rId51"/>
    <p:sldId id="590" r:id="rId52"/>
    <p:sldId id="551" r:id="rId53"/>
    <p:sldId id="552" r:id="rId54"/>
    <p:sldId id="557" r:id="rId55"/>
    <p:sldId id="423" r:id="rId5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3185C0"/>
    <a:srgbClr val="D7E4BD"/>
    <a:srgbClr val="457DA5"/>
    <a:srgbClr val="FC4628"/>
    <a:srgbClr val="27932E"/>
    <a:srgbClr val="F66996"/>
    <a:srgbClr val="F6B6E7"/>
    <a:srgbClr val="C085B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038" y="-72"/>
      </p:cViewPr>
      <p:guideLst>
        <p:guide orient="horz" pos="2226"/>
        <p:guide pos="2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464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slide" Target="slide1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slide" Target="slide6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12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25" y="8890"/>
            <a:ext cx="9241155" cy="68681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60325" y="4332605"/>
            <a:ext cx="2189480" cy="949325"/>
          </a:xfrm>
          <a:prstGeom prst="rect">
            <a:avLst/>
          </a:prstGeom>
          <a:solidFill>
            <a:srgbClr val="F66996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12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9155" y="4332605"/>
            <a:ext cx="7052310" cy="949325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한국이 동방예의지국이라는</a:t>
            </a:r>
          </a:p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말이 맞기는 맞나 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315" y="1268730"/>
            <a:ext cx="7091680" cy="433832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제 말을 잘 들어 두세요</a:t>
            </a: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请牢记我说的话。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앞으로 잊지 않도록 명심할 게요.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我会铭记在心的。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무엇을 찾고 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우산을 어디에 놓을까요?</a:t>
            </a:r>
            <a:endParaRPr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2. </a:t>
            </a:r>
            <a:r>
              <a:rPr sz="2400" b="1" dirty="0"/>
              <a:t>～(으)ㄴ/는/(으)ㄹ 셈치다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惯用型，接在动词词干后，表示把事情认为或推定为那样。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33730" y="2084705"/>
            <a:ext cx="7091680" cy="359981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그 사람한테 속는 셈치고 돈을 그냥 빌려 줬어요.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我就当被他骗了，把钱借给他了。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빌려 준 책을 잃어 버린 셈치고 달라고 하지 않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았어요.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我就当借出去的书丢了，没再跟他要</a:t>
            </a:r>
            <a:r>
              <a:rPr 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665" y="825500"/>
            <a:ext cx="872807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8455" y="1120775"/>
            <a:ext cx="8560435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경험도 없이 왜 사업을 시작했어요?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为什么你没有一点儿经验就开始做生意呢?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인생 공부하는 셈치고 한번 해 보려고요.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我就把它当成积累人生经验了，想尝试一下。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왜 어려운 법과를 지원했어요?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자식을 용서하고 받아 들여야지 어떻게 혼자 지내요?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3. </a:t>
            </a:r>
            <a:r>
              <a:rPr sz="2400" b="1" dirty="0"/>
              <a:t>～아/어/여서라도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惯用型，接在动词词干后，表示假设性的让步。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33730" y="2084705"/>
            <a:ext cx="7091680" cy="341503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걸어서라도 찾아 가겠어요.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我即使走着去，也要去。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굶어서라도 살을 뺄 거예요</a:t>
            </a: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我即使挨饿，也要减肥。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665" y="825500"/>
            <a:ext cx="872807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8455" y="1120775"/>
            <a:ext cx="8560435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연예인은 아무나 되는 게 아니에요. 포기하세요</a:t>
            </a: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演员不是谁都能做的，你放弃吧。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저는 성형수술을 해서라도 연예인이 되고 싶어요.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我即使整容，也想成为演员。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돈도 없는데 어떻게 사업을 시작해요?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내일까지 원고를 제출해야 하는데 어떻게 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293179" y="243237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7" y="3061556"/>
            <a:ext cx="1518436" cy="1800000"/>
          </a:xfrm>
          <a:prstGeom prst="rect">
            <a:avLst/>
          </a:prstGeom>
        </p:spPr>
      </p:pic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481" y="3061625"/>
            <a:ext cx="1502264" cy="1800000"/>
          </a:xfrm>
          <a:prstGeom prst="rect">
            <a:avLst/>
          </a:prstGeom>
        </p:spPr>
      </p:pic>
      <p:pic>
        <p:nvPicPr>
          <p:cNvPr id="14" name="图片 1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230" y="306127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67148" y="3582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873336" y="358266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621680" y="358243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435735"/>
            <a:ext cx="406654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오징어 【名】鱿鱼</a:t>
            </a:r>
          </a:p>
        </p:txBody>
      </p:sp>
      <p:sp>
        <p:nvSpPr>
          <p:cNvPr id="23" name="矩形 22"/>
          <p:cNvSpPr/>
          <p:nvPr/>
        </p:nvSpPr>
        <p:spPr>
          <a:xfrm>
            <a:off x="484364" y="219697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통하다 【动】心意相通</a:t>
            </a:r>
          </a:p>
        </p:txBody>
      </p:sp>
      <p:sp>
        <p:nvSpPr>
          <p:cNvPr id="33" name="矩形 32"/>
          <p:cNvSpPr/>
          <p:nvPr/>
        </p:nvSpPr>
        <p:spPr>
          <a:xfrm>
            <a:off x="483870" y="2905125"/>
            <a:ext cx="4065905" cy="5822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따르다 【动】斟，倒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4190" y="3633470"/>
            <a:ext cx="404622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재수 없다 【惯】倒霉</a:t>
            </a:r>
          </a:p>
        </p:txBody>
      </p:sp>
      <p:sp>
        <p:nvSpPr>
          <p:cNvPr id="3" name="矩形 2"/>
          <p:cNvSpPr/>
          <p:nvPr/>
        </p:nvSpPr>
        <p:spPr>
          <a:xfrm>
            <a:off x="4761865" y="1435735"/>
            <a:ext cx="406527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수저 【名】勺和筷子</a:t>
            </a:r>
          </a:p>
        </p:txBody>
      </p:sp>
      <p:sp>
        <p:nvSpPr>
          <p:cNvPr id="4" name="矩形 3"/>
          <p:cNvSpPr/>
          <p:nvPr/>
        </p:nvSpPr>
        <p:spPr>
          <a:xfrm>
            <a:off x="4761865" y="2195830"/>
            <a:ext cx="4065905" cy="5632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들다 【动】拿</a:t>
            </a:r>
          </a:p>
        </p:txBody>
      </p:sp>
      <p:sp>
        <p:nvSpPr>
          <p:cNvPr id="5" name="矩形 4"/>
          <p:cNvSpPr/>
          <p:nvPr/>
        </p:nvSpPr>
        <p:spPr>
          <a:xfrm>
            <a:off x="4761865" y="2905125"/>
            <a:ext cx="406527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양반다리 【名】盘腿坐</a:t>
            </a:r>
          </a:p>
        </p:txBody>
      </p:sp>
      <p:sp>
        <p:nvSpPr>
          <p:cNvPr id="6" name="矩形 5"/>
          <p:cNvSpPr/>
          <p:nvPr/>
        </p:nvSpPr>
        <p:spPr>
          <a:xfrm>
            <a:off x="513080" y="4378960"/>
            <a:ext cx="4065905" cy="570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번거롭다 【形】繁杂，复杂</a:t>
            </a:r>
          </a:p>
        </p:txBody>
      </p:sp>
      <p:sp>
        <p:nvSpPr>
          <p:cNvPr id="8" name="矩形 7"/>
          <p:cNvSpPr/>
          <p:nvPr/>
        </p:nvSpPr>
        <p:spPr>
          <a:xfrm>
            <a:off x="4761230" y="3633470"/>
            <a:ext cx="4065905" cy="562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무릎을 꿇다 【词组】下跪</a:t>
            </a:r>
          </a:p>
        </p:txBody>
      </p:sp>
      <p:sp>
        <p:nvSpPr>
          <p:cNvPr id="10" name="矩形 9"/>
          <p:cNvSpPr/>
          <p:nvPr/>
        </p:nvSpPr>
        <p:spPr>
          <a:xfrm>
            <a:off x="4761230" y="4378960"/>
            <a:ext cx="4065905" cy="5695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상대방 【名】对方</a:t>
            </a:r>
          </a:p>
        </p:txBody>
      </p:sp>
      <p:sp>
        <p:nvSpPr>
          <p:cNvPr id="7" name="矩形 6"/>
          <p:cNvSpPr/>
          <p:nvPr/>
        </p:nvSpPr>
        <p:spPr>
          <a:xfrm>
            <a:off x="513715" y="5070475"/>
            <a:ext cx="406527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웃어른 【名】长辈</a:t>
            </a:r>
          </a:p>
        </p:txBody>
      </p:sp>
      <p:sp>
        <p:nvSpPr>
          <p:cNvPr id="11" name="矩形 10"/>
          <p:cNvSpPr/>
          <p:nvPr/>
        </p:nvSpPr>
        <p:spPr>
          <a:xfrm>
            <a:off x="504825" y="5823585"/>
            <a:ext cx="4065270" cy="8559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고개를 돌리다 【词组】转过头，背过头</a:t>
            </a:r>
          </a:p>
        </p:txBody>
      </p:sp>
      <p:sp>
        <p:nvSpPr>
          <p:cNvPr id="12" name="矩形 11"/>
          <p:cNvSpPr/>
          <p:nvPr/>
        </p:nvSpPr>
        <p:spPr>
          <a:xfrm>
            <a:off x="4761865" y="5070475"/>
            <a:ext cx="4065905" cy="5695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복잡하다 【形】复杂</a:t>
            </a:r>
          </a:p>
        </p:txBody>
      </p:sp>
      <p:sp>
        <p:nvSpPr>
          <p:cNvPr id="15" name="矩形 14"/>
          <p:cNvSpPr/>
          <p:nvPr/>
        </p:nvSpPr>
        <p:spPr>
          <a:xfrm>
            <a:off x="4761865" y="5823585"/>
            <a:ext cx="4065905" cy="8553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동방예의지국 【名】东方礼仪之国</a:t>
            </a:r>
          </a:p>
        </p:txBody>
      </p:sp>
      <p:sp>
        <p:nvSpPr>
          <p:cNvPr id="1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415" y="2061210"/>
            <a:ext cx="8676640" cy="39693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우리 한잔 하러 가는 게 어때?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나도 금방 한잔 하고 싶었어.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오징어에 한잔 하려고, 맥주 사 왔는데 우리 같이 한잔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하자.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:진짜?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:우리 진짜 통하나 봐. 금방 한잔 하러 나가려던 참이었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거든.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476596" y="6712794"/>
            <a:ext cx="357077" cy="112495"/>
          </a:xfrm>
          <a:prstGeom prst="rect">
            <a:avLst/>
          </a:prstGeom>
        </p:spPr>
      </p:pic>
      <p:pic>
        <p:nvPicPr>
          <p:cNvPr id="10" name="图片 9" descr="156-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3245" y="-450215"/>
            <a:ext cx="438912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075" y="1167130"/>
            <a:ext cx="8907780" cy="5078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:잘됐네. 내가 먼저 따라 줄게.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:아니야, 괜찮아. 내가 혼자 따라 마실게.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:한국에서 혼자 따라 마시면 앞 사람이 3년 동안 재수 없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다라는 말 웨이빈은 모르는구나?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:그래? 그럼 서로 번거롭게 따라 주고 받아야 하는 거야?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:술자리 예절에 그거 말고도 또 있어. 웃어른께는 두 </a:t>
            </a:r>
            <a:r>
              <a:rPr lang="en-US" altLang="ko-KR" sz="2400" dirty="0" err="1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손으로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sz="2400" dirty="0" err="1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술을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sz="2400" dirty="0" err="1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따라야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sz="2400" dirty="0" err="1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하고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sz="2400" dirty="0" err="1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마실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sz="2400" dirty="0" err="1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때도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sz="2400" dirty="0" err="1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고개를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sz="2400" dirty="0" err="1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돌려서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sz="2400" dirty="0" err="1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마셔야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해.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:또 어른 앞에 앉을 때도 가능한 한 양반다리를 하거나 무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릎을 꿇고 앉아야 해.</a:t>
            </a:r>
            <a:endParaRPr lang="en-US" sz="2400" dirty="0"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075" y="1167130"/>
            <a:ext cx="8907780" cy="28613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:식사를 할 때도 어른이 먼저 수저를 들기 전까지 절대 먼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저 들어서는 안 돼.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:와, 복잡한 게 이만저만이 아니네. 한국이 동방예의지국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이라는 말이 맞기는 맞나 봐.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4230071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440"/>
            <a:ext cx="69259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Batang" panose="02030600000101010101" pitchFamily="18" charset="-127"/>
                <a:ea typeface="Batang" panose="02030600000101010101" pitchFamily="18" charset="-127"/>
              </a:rPr>
              <a:t>여러분은 예의 없는 사람들을 보면 어떻게 하나요?</a:t>
            </a:r>
          </a:p>
          <a:p>
            <a:endParaRPr lang="zh-CN" altLang="en-US" sz="3600" dirty="0"/>
          </a:p>
          <a:p>
            <a:r>
              <a:rPr lang="zh-CN" altLang="en-US" sz="3600" dirty="0">
                <a:latin typeface="Batang" panose="02030600000101010101" pitchFamily="18" charset="-127"/>
                <a:ea typeface="Batang" panose="02030600000101010101" pitchFamily="18" charset="-127"/>
              </a:rPr>
              <a:t>여러분이 알고 있는 한국 예절에는 어떤 것들이 있나요</a:t>
            </a:r>
            <a:r>
              <a:rPr lang="zh-CN" altLang="en-US" sz="3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?</a:t>
            </a:r>
            <a:endParaRPr lang="zh-CN" altLang="en-US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도입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270" y="908050"/>
            <a:ext cx="875728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</a:t>
            </a:r>
            <a:r>
              <a:rPr sz="2400" b="1" dirty="0"/>
              <a:t>가능한 한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表示可能的限度，相当于汉语的“尽可能……”。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521" y="50253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31800" y="2084705"/>
            <a:ext cx="8281035" cy="396938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사람들이 다 볼 수 있도록 가능한 한 크게 쓰세요.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为了让大家都能看到，请尽可能地写得大一些。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모든 일에 가능한 한 최대의 노력을 기울여야 해요</a:t>
            </a: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无论什么事情，都应该尽可能地尽最大的努力去做。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315" y="1268730"/>
            <a:ext cx="7449185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어떻게 하면 피부가 좋아질 수 있을까요?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怎么做才能使皮肤变好呢?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나: 가능한 한 일찍 자고 일찍 일어나는 게 좋아요.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要尽可能地早睡早起。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김치찌개는 얼마 동안 끓이는 게 좋아요?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5) 가: 다이어트 하려면 어떻게 해야 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48926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2. </a:t>
            </a:r>
            <a:r>
              <a:rPr sz="2400" b="1" dirty="0"/>
              <a:t>절대 ～아/어/여서는 안 되다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句型，接在动词词干后，表示绝对禁止或不允许做某事。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04165" y="2268855"/>
            <a:ext cx="8281035" cy="313817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) 이번 실험에 절대 실패해서는 안 돼요..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这次实验绝对不能失败。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범인을 절대 그대로 놓아 줘서는 안 돼요.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绝对不能把犯人就那样放了。</a:t>
            </a: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6311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6260" y="1268730"/>
            <a:ext cx="7736840" cy="507746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3)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살 빼는 약을 먹으면 살이 빠지겠죠?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吃减肥药会瘦吧?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그런 약은 절대 먹어서는 안 돼요.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那种药绝对不能吃。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여기에 주차해도 되나요?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성민 씨와 사업을 해 보려고 하는데 어떻게 생각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3. 이만저만이 아니다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惯用语，表示某事、某状态所达到的程度非同一般。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0835" y="2314575"/>
            <a:ext cx="8281035" cy="359981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걱정이 이만저만이 아니에요.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真是操心死了。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해야 할 게 이만저만 많은 게 아니에요.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要做的事情真是太多了。</a:t>
            </a: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833501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6260" y="1268730"/>
            <a:ext cx="8213725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요즘 시험 공부 잘 하고 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最近考试准备得怎么样呀?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시험 공부 때문에 스트레스가 이만저만이 아니에요.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由于要准备考试，我的压力真不是一般的大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무슨 고민 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우리 내일 같이 영화 보러 갈래요?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434975" y="297828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78765" y="2345690"/>
            <a:ext cx="8587105" cy="119761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24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</a:t>
            </a:r>
            <a:r>
              <a:rPr kumimoji="1" lang="zh-CN" altLang="en-US" sz="24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주말 / 여행가다 / 알다 / 미리 / 표 / 예약하다</a:t>
            </a:r>
          </a:p>
          <a:p>
            <a:r>
              <a:rPr kumimoji="1" lang="zh-CN" altLang="en-US" sz="24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→ </a:t>
            </a:r>
            <a:r>
              <a:rPr kumimoji="1" lang="zh-CN" altLang="en-US" sz="2400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주말에 여행갈 줄 알고 미리 표를 예약해 두었어요</a:t>
            </a:r>
            <a:r>
              <a:rPr kumimoji="1" lang="zh-CN" altLang="en-US" sz="2400" u="sng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44042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 ～아/어/여 두다’ 를 이용하여 보기와 같이 문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     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04190" y="4530090"/>
            <a:ext cx="827151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>
                <a:latin typeface="Batang" panose="02030600000101010101" pitchFamily="18" charset="-127"/>
                <a:ea typeface="Batang" panose="02030600000101010101" pitchFamily="18" charset="-127"/>
              </a:rPr>
              <a:t>1. 수업 / 늦다 / 끝나다 / 빵 / 사다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→ 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</a:t>
            </a:r>
            <a:endParaRPr lang="zh-CN" altLang="en-US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endParaRPr kumimoji="1" lang="zh-CN" altLang="en-US" sz="24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6155" y="5187950"/>
            <a:ext cx="7345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오늘 수업이 늦게 끝날 줄 알고 빵을 사 두었어요.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44830" y="1183640"/>
            <a:ext cx="861377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sz="2400">
                <a:latin typeface="Batang" panose="02030600000101010101" pitchFamily="18" charset="-127"/>
                <a:ea typeface="Batang" panose="02030600000101010101" pitchFamily="18" charset="-127"/>
              </a:rPr>
              <a:t>크리스마스 / 콘서트 / 가다 / 표 / 사다</a:t>
            </a:r>
          </a:p>
          <a:p>
            <a:pPr fontAlgn="auto">
              <a:lnSpc>
                <a:spcPct val="150000"/>
              </a:lnSpc>
            </a:pPr>
            <a:r>
              <a:rPr sz="240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____________________________________________________</a:t>
            </a:r>
          </a:p>
          <a:p>
            <a:endParaRPr lang="zh-CN" altLang="en-US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. 사람들 / 많다 / 음료수 / 떨어지다 / 미리 / 사다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→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____________________________________________________</a:t>
            </a:r>
          </a:p>
          <a:p>
            <a:endParaRPr kumimoji="1" lang="zh-CN" altLang="en-US" sz="24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4. 내일 / 부모님 / 학교 / 오다 / 방 / 예약하다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→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_________________________________________________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5. 영어 / 배우다 / 학원 / 등록하다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→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___________________________________________________</a:t>
            </a:r>
            <a:endParaRPr lang="en-US" altLang="zh-CN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lt"/>
            </a:endParaRPr>
          </a:p>
          <a:p>
            <a:endParaRPr lang="zh-CN" altLang="en-US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34415" y="1861820"/>
            <a:ext cx="7905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크리스마스 때 콘서트에 가고 싶어서 표를 사 두었어요.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87120" y="3311525"/>
            <a:ext cx="7978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사람들이 많아서 음료수가 떨어질까 봐 미리 사 두었어요.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87755" y="4627245"/>
            <a:ext cx="631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내일 부모님께서 학교에 오신다고 해서 방을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2340" y="6224270"/>
            <a:ext cx="684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영어를 배우고 싶어서 학원에 등록해 두었어요.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87755" y="5154930"/>
            <a:ext cx="2974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예약해 두었어요.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16205" y="2999105"/>
            <a:ext cx="8911590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8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이 숙제를 오늘 꼭 다 해야 해요?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8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네. </a:t>
            </a:r>
            <a:r>
              <a:rPr kumimoji="1" lang="zh-CN" altLang="en-US" sz="2800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밤을 새워서라도 이 숙제를 해야 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610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2.‘～아/어/여서라도’ 를 이용하여 보기와 같이 다음  </a:t>
            </a:r>
          </a:p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   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24485" y="3303270"/>
            <a:ext cx="8495030" cy="1718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헤럴드: 점심을 많이 먹어서 이 과자는 먹고 싶지 않네요.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그래도 만든 사람 성의를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4645" y="1323340"/>
            <a:ext cx="8495030" cy="18542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웨이빈: 요즘 살이 많이 빠진 것 같아요?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김지은: 졸업식 사진을 예쁘게 찍으려면________________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_______________________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9470" y="2019935"/>
            <a:ext cx="4805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운동을 해서라도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57775" y="3932555"/>
            <a:ext cx="2889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생각해서라도 좀 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659890" y="2622550"/>
            <a:ext cx="2491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살을 뺄 거예요.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51025" y="4474210"/>
            <a:ext cx="2813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먹어 보세요.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34645" y="3120390"/>
            <a:ext cx="8451850" cy="1718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양메이: 담배를 꼭 끊어야 돼요. 담배가 몸에 얼마나 해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로운지 알아요?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정성민: 알아요. 제___________________________</a:t>
            </a:r>
            <a:endParaRPr lang="zh-CN" altLang="en-US" sz="2400" dirty="0">
              <a:solidFill>
                <a:prstClr val="black"/>
              </a:solidFill>
              <a:latin typeface="Batang" panose="02030600000101010101" pitchFamily="18" charset="-127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4645" y="1238250"/>
            <a:ext cx="8452485" cy="163004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정성민: 여기 물건이 정말 싸네요.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양메이: 그러게요. 빚을 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____________________________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32275" y="1823085"/>
            <a:ext cx="3466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내서라도 여기 물건을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71545" y="4323080"/>
            <a:ext cx="4634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건강을 위해서라도 끊어야죠.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051685" y="2407920"/>
            <a:ext cx="3818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다 사고 싶을 정도예요.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34010" y="4942205"/>
            <a:ext cx="8452485" cy="18072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헤럴드: 이번 달에 개봉하는 코미디 영화가 정말 재미있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대요.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김지은: 그래요? 그럼 시간을_________________________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92980" y="6179820"/>
            <a:ext cx="3072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내서라도 꼭 봐야죠.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4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04190" y="2246630"/>
            <a:ext cx="7853045" cy="135318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우리 동아리 모임 약속이 몇 시죠?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내일 저녁 7시요. 절대 잊어버려서는 안  돼요.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30565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‘절대 ～아/어/여서는 안 되다’ 를 이용하여 보기와 같이  </a:t>
            </a:r>
          </a:p>
          <a:p>
            <a:pPr algn="l">
              <a:lnSpc>
                <a:spcPct val="16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00660" y="3440430"/>
            <a:ext cx="882078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1.웨이빈: 뭐니 뭐니 해도 건강이 제일 중요해요.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김지은: 맞아요._______________________________________ 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2.양메이: 요즘 드라마에 푹 빠져서 날을 샜더니 너무 피곤해요.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헤럴드: 아무리 드라마가 좋아도 _________________________</a:t>
            </a:r>
          </a:p>
          <a:p>
            <a:pPr fontAlgn="auto">
              <a:lnSpc>
                <a:spcPct val="150000"/>
              </a:lnSpc>
            </a:pP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0810" y="4451350"/>
            <a:ext cx="624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끼니를 굶을 정도로 가난한 </a:t>
            </a:r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사람은 없어요</a:t>
            </a:r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.</a:t>
            </a:r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79645" y="5521325"/>
            <a:ext cx="3944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절대 날을 새서는 안 돼요.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52755" y="1411605"/>
            <a:ext cx="839470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3. 헤럴드: 결혼은 인생에 한번뿐이니까 잘 생각해서 결정하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               세요.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    김지은: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웨이빈: 뭘 그렇게 꼼꼼하게 작성하고 있어요?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양메이: 중요한 일이라서_____________________________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fontAlgn="auto">
              <a:lnSpc>
                <a:spcPct val="150000"/>
              </a:lnSpc>
            </a:pP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5.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양메이: 도대체 무슨 일인데 그래요?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김지은: 저도 말 하고 싶지만________________________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___________</a:t>
            </a:r>
          </a:p>
          <a:p>
            <a:pPr fontAlgn="auto">
              <a:lnSpc>
                <a:spcPct val="150000"/>
              </a:lnSpc>
            </a:pP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1525" y="2633345"/>
            <a:ext cx="6577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절대 쉽게 결정하지 않을 거예요.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81170" y="3959860"/>
            <a:ext cx="4840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절대 잊어 버리면 안 되거든요.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906645" y="5679440"/>
            <a:ext cx="6675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비밀이라서 절대 말하면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13915" y="6257925"/>
            <a:ext cx="1729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 돼요.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04190" y="2246630"/>
            <a:ext cx="7642225" cy="106870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헤럴드 씨한테 빌려 준 돈 받았어요?</a:t>
            </a:r>
          </a:p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</a:t>
            </a:r>
            <a:r>
              <a:rPr kumimoji="1" lang="en-US" altLang="zh-CN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아니요. 잃어 버린 셈치고 안 받으려고요.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441055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4.‘</a:t>
            </a: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～(으)ㄴ/는/(으)ㄹ 셈치다’ 를 이용하여 보기와 같이 다음  </a:t>
            </a:r>
          </a:p>
          <a:p>
            <a:pPr algn="l">
              <a:lnSpc>
                <a:spcPct val="16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46685" y="3315335"/>
            <a:ext cx="872680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양메이: 내일 시험이 있다고 해서 열심히 공부했는데 다음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       주로 연기됐대요.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정성민: 시험을 미리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김지은: 아이스크림 사러 슈퍼에 갔는데 문을 닫았더라고요.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양메이: 그럼 그냥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4605" y="4552950"/>
            <a:ext cx="2833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준비한 셈치세요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99460" y="5975985"/>
            <a:ext cx="3546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다이어트한 셈치세요.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33350" y="1280160"/>
            <a:ext cx="90023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3.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정성민: 감사의 뜻으로 저녁을 사고 싶어요.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김지은: 선물도 줬잖아요. 그것으로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정성민: 기분 나빠도 없었던 일이라고 생각하고 잊어 버리세요.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양메이: 어떻게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김지은: 이번에 회화 발표 양메이 씨가 할래요?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양메이: 저요?________________________________________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09565" y="1910080"/>
            <a:ext cx="2969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저녁 먹은 셈칠게요.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62250" y="3745230"/>
            <a:ext cx="624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없는 셈치고 잊어 버릴 수가 있겠어요.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466975" y="5230495"/>
            <a:ext cx="6540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전 발표한 셈치고 다른 사람이 하면 안 될까요?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337185" y="2284730"/>
            <a:ext cx="8497570" cy="183515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김지은: 아름다운 피부를 어떻게 하면 가질 수 있어요?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아름다운 피부를 갖기 위해서는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가능한 한 많이 자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는 게 좋아요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.(자다)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337820" y="866775"/>
            <a:ext cx="833056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5.‘가능한 한’ 을 이용하여 보기와 같이 다음 대화를  </a:t>
            </a:r>
          </a:p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  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337820" y="4345940"/>
            <a:ext cx="8637905" cy="19157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웨이빈: 한국어를 잘 하려면 어떻게 해야 해요?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정성민: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_____________________________________(읽다,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말하다)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99920" y="5073650"/>
            <a:ext cx="5730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가능한 한 많이 읽고 말하는 게 좋아요.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40335" y="3580130"/>
            <a:ext cx="8561705" cy="296418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헤럴드: 의사 선생님이 제 건강을 위해서 금연하는 게 좋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다고 했어요.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카오리: 맞아요. 헤럴드 씨의_________________________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________________________(끊다)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40335" y="1314450"/>
            <a:ext cx="8920480" cy="189357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감기 때문에 미치겠어요.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웨이빈: 감기가 빨리 나으려면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</a:t>
            </a:r>
          </a:p>
          <a:p>
            <a:pPr>
              <a:lnSpc>
                <a:spcPct val="150000"/>
              </a:lnSpc>
            </a:pPr>
            <a:r>
              <a:rPr kumimoji="1"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(쉬다)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12665" y="2030730"/>
            <a:ext cx="4174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가능한 한 잘 쉬는 게 좋아요.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80585" y="5104130"/>
            <a:ext cx="4789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건강을 위해서라도 가능한 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840230" y="5709920"/>
            <a:ext cx="4106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한 담배를 끊는 게 좋아요.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7465" y="3376930"/>
            <a:ext cx="9022715" cy="296418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웨이빈: 요즘에 여자 친구랑 만나기만 하면 싸우는 것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같아요.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헤럴드: 그럴 때는_______________________________(안 만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나다)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40335" y="1314450"/>
            <a:ext cx="8920480" cy="189357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요즘 입맛이 없어요.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김지은: 그래도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r>
              <a:rPr kumimoji="1"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(먹다)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97810" y="2299335"/>
            <a:ext cx="3408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가능한 한 먹어야 해요.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90545" y="4882515"/>
            <a:ext cx="4789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가능한 한 안 만나는 게 좋아요.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41935" y="2506980"/>
            <a:ext cx="8427085" cy="128270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친구, 이만저만이 아니다, 힘들다, 사업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→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친구가 사업으로 이만저만 힘들어 하는 게 아니에요.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44830" y="875665"/>
            <a:ext cx="840867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6.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‘이만저만이 아니다’ 를 이용하여 보기와 같이 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     다음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241935" y="3990340"/>
            <a:ext cx="8631555" cy="273304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1.이만저만이 아니다, 살다, 불편한 점, 많다, 기숙사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→___________________________________________________</a:t>
            </a:r>
            <a:endParaRPr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오다, 이만저만이 아니다, 비, 아프다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→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___________________________________________________</a:t>
            </a: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8510" y="4543425"/>
            <a:ext cx="8094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기숙사에서 살면 불편한 점이 이만저만 많은 게 아니에요.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58520" y="5714365"/>
            <a:ext cx="5765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비만 오면 이만저만 아픈 게 아니에요.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81610" y="2729865"/>
            <a:ext cx="8718550" cy="214249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prstClr val="black"/>
                </a:solidFill>
                <a:latin typeface="Batang" panose="02030600000101010101" pitchFamily="18" charset="-127"/>
                <a:ea typeface="宋体" panose="02010600030101010101" pitchFamily="2" charset="-122"/>
                <a:cs typeface="+mn-ea"/>
                <a:sym typeface="+mn-lt"/>
              </a:rPr>
              <a:t>4. 이만저만이 아니다, 공무원 시험, 공부할 것, 많다, 치다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prstClr val="black"/>
                </a:solidFill>
                <a:latin typeface="Batang" panose="02030600000101010101" pitchFamily="18" charset="-127"/>
                <a:ea typeface="宋体" panose="02010600030101010101" pitchFamily="2" charset="-122"/>
                <a:cs typeface="+mn-ea"/>
                <a:sym typeface="+mn-lt"/>
              </a:rPr>
              <a:t>→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___________________________</a:t>
            </a:r>
            <a:endParaRPr kumimoji="1" lang="en-US" altLang="zh-CN" sz="2400" dirty="0">
              <a:solidFill>
                <a:prstClr val="black"/>
              </a:solidFill>
              <a:latin typeface="Batang" panose="02030600000101010101" pitchFamily="18" charset="-127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81610" y="1280795"/>
            <a:ext cx="8718550" cy="137985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외국어, 배우다, 어렵다, 이만저만이 아니다, 잘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→  ___________________________________________________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5020" y="1740535"/>
            <a:ext cx="7994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외국어를 잘 배우기란 이만저만 어려운 것이 아니에요.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8035" y="3570605"/>
            <a:ext cx="7395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공무원 시험을 치려면 공부할 것이 이만저만 많은 게 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5020" y="4115435"/>
            <a:ext cx="2136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게 아니에요.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81610" y="5067935"/>
            <a:ext cx="8718550" cy="137985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부탁, 그녀, 이만저만이 아니다, 난처하다, 들어 주다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→ ___________________________________________________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830" y="5527675"/>
            <a:ext cx="8235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그녀의 부탁을 들어 주기가 이만저만 난처한 것이 아니에요.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62" y="3112356"/>
            <a:ext cx="1518436" cy="1800000"/>
          </a:xfrm>
          <a:prstGeom prst="rect">
            <a:avLst/>
          </a:prstGeom>
        </p:spPr>
      </p:pic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821" y="3041940"/>
            <a:ext cx="1502264" cy="1800000"/>
          </a:xfrm>
          <a:prstGeom prst="rect">
            <a:avLst/>
          </a:prstGeom>
        </p:spPr>
      </p:pic>
      <p:pic>
        <p:nvPicPr>
          <p:cNvPr id="14" name="图片 1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755" y="304222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76038" y="358795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987636" y="358774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814720" y="368022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606425" y="1829435"/>
            <a:ext cx="7257415" cy="72263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깜박,  턱,  푹,  텅,  딱,  꾹,  툭,  꽉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7.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‘알맞은 단어를 골라 빈칸을 채워 넣으세요.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90805" y="2920365"/>
            <a:ext cx="8962390" cy="37712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이 바지는 아버지께서 젊으셨을 때 입으셨던 옷인데 지금은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저한테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맞아요.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시험 준비로 바빠서 교수님과 한 약속을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잊어 버릴  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뻔했어요.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고민이 많고 피곤할 때는 아무 생각 없이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________자면 좀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나을 거예요.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76120" y="3796665"/>
            <a:ext cx="729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딱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56325" y="4358640"/>
            <a:ext cx="1036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깜박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666865" y="5358765"/>
            <a:ext cx="525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90805" y="1256665"/>
            <a:ext cx="8962390" cy="37712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너무 긴장하면 머릿속이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빈 것처럼 아무 생각이  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안  나요.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동생이 내 공책에 낙서를 해서 화가 났지만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참았어요.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95775" y="2327275"/>
            <a:ext cx="729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45935" y="3425190"/>
            <a:ext cx="688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71780" y="2926080"/>
            <a:ext cx="8408035" cy="37852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소개팅에서 대부분의 사람들은 기본적인 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을/를 중요하게 생각해요.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버스를 탈 때 새치기를 하지 말고____________을/를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지켜야 합니다.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요즘 독신이 점점 늘어나고 있는데 그 이유는 결혼이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____________을/를 억압한다고 생각 한대요.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13195" y="3199130"/>
            <a:ext cx="132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에티켓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591175" y="4358005"/>
            <a:ext cx="1084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차례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9865" y="1242060"/>
            <a:ext cx="8355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Batang" panose="02030600000101010101" pitchFamily="18" charset="-127"/>
                <a:ea typeface="Batang" panose="02030600000101010101" pitchFamily="18" charset="-127"/>
              </a:rPr>
              <a:t>8.아래 단어를 골라 다음 문장을 완성하세요</a:t>
            </a:r>
            <a:r>
              <a:rPr lang="en-US" altLang="zh-CN"/>
              <a:t>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08710" y="5967095"/>
            <a:ext cx="955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자유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49580" y="1977390"/>
            <a:ext cx="7257415" cy="72263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자유, 만남, 경험, 첫 인상, 주의, 에티켓, 차례, 관심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16535" y="1372870"/>
            <a:ext cx="8408035" cy="37852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아이들과 여행을 많이 가는 이유는 어렸을 때의 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이/가 아이에게 미치는 영향이 크기 때문이에요.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공공장소에서 다른 사람에게 피해가 안 가게 행동을   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________해야 합니다.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7105" y="1951355"/>
            <a:ext cx="1035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경험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04875" y="3581400"/>
            <a:ext cx="1084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주의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34645" y="1323340"/>
            <a:ext cx="8712835" cy="123063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9. 아래 그림을 보고 어떠한 예절을 의미하는지 말해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164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30" y="2759075"/>
            <a:ext cx="3030220" cy="1894205"/>
          </a:xfrm>
          <a:prstGeom prst="rect">
            <a:avLst/>
          </a:prstGeom>
        </p:spPr>
      </p:pic>
      <p:pic>
        <p:nvPicPr>
          <p:cNvPr id="4" name="图片 3" descr="164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4880" y="2649855"/>
            <a:ext cx="1913255" cy="1558290"/>
          </a:xfrm>
          <a:prstGeom prst="rect">
            <a:avLst/>
          </a:prstGeom>
        </p:spPr>
      </p:pic>
      <p:pic>
        <p:nvPicPr>
          <p:cNvPr id="8" name="图片 7" descr="164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320" y="4531360"/>
            <a:ext cx="2926080" cy="2103120"/>
          </a:xfrm>
          <a:prstGeom prst="rect">
            <a:avLst/>
          </a:prstGeom>
        </p:spPr>
      </p:pic>
      <p:pic>
        <p:nvPicPr>
          <p:cNvPr id="9" name="图片 8" descr="164-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4090" y="4817745"/>
            <a:ext cx="1884045" cy="15309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0550" y="3078480"/>
            <a:ext cx="4991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ko-KR" sz="28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</a:t>
            </a:r>
            <a:endParaRPr lang="zh-CN" altLang="en-US" sz="2800" dirty="0">
              <a:solidFill>
                <a:prstClr val="black"/>
              </a:solidFill>
              <a:latin typeface="Batang" panose="02030600000101010101" pitchFamily="18" charset="-127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0550" y="4817745"/>
            <a:ext cx="4991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ko-KR" sz="28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</a:t>
            </a:r>
            <a:endParaRPr lang="zh-CN" altLang="en-US" sz="2800" dirty="0">
              <a:solidFill>
                <a:prstClr val="black"/>
              </a:solidFill>
              <a:latin typeface="Batang" panose="02030600000101010101" pitchFamily="18" charset="-127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10.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주제로 발표해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88900" y="2575560"/>
            <a:ext cx="8828405" cy="30854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중국과 한국의 음주 문화를 비교해서 발표해 보세요.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한국과 중국의 술 자리 예절 중 알고 있는 것들을 발표해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보세요.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중국과 한국의 예절 문화 중 어떤 차이가 있는지 발표해 보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세요.</a:t>
            </a:r>
          </a:p>
        </p:txBody>
      </p:sp>
      <p:sp>
        <p:nvSpPr>
          <p:cNvPr id="8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356995"/>
            <a:ext cx="4287520" cy="19138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질서 있게 한 줄로 버스를 탑시다.</a:t>
            </a:r>
          </a:p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请遵守秩序，排队乘坐公交车。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03555" y="5429885"/>
            <a:ext cx="4288155" cy="1279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새치기를 하지 맙시다.　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请不要插队</a:t>
            </a:r>
          </a:p>
        </p:txBody>
      </p:sp>
      <p:sp>
        <p:nvSpPr>
          <p:cNvPr id="33" name="矩形 32"/>
          <p:cNvSpPr/>
          <p:nvPr/>
        </p:nvSpPr>
        <p:spPr>
          <a:xfrm>
            <a:off x="4966970" y="3406140"/>
            <a:ext cx="4065905" cy="15157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실내에 신발을 벗고 들어갑시다.　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请脱鞋后再进入室内。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66350"/>
            <a:ext cx="8363585" cy="766445"/>
            <a:chOff x="484385" y="266350"/>
            <a:chExt cx="8363585" cy="766445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6985515" y="266350"/>
              <a:ext cx="1862455" cy="76644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扩展词句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966970" y="1356995"/>
            <a:ext cx="4065905" cy="18776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쓰레기를 함부로 버리지 맙시다.　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请不要乱丢垃圾。</a:t>
            </a:r>
          </a:p>
        </p:txBody>
      </p:sp>
      <p:sp>
        <p:nvSpPr>
          <p:cNvPr id="7" name="矩形 6"/>
          <p:cNvSpPr/>
          <p:nvPr/>
        </p:nvSpPr>
        <p:spPr>
          <a:xfrm>
            <a:off x="474980" y="3406140"/>
            <a:ext cx="4344670" cy="19291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노약자에게 자리를 양보합시다.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请将座位让给老弱病残孕乘客。</a:t>
            </a:r>
          </a:p>
        </p:txBody>
      </p:sp>
      <p:sp>
        <p:nvSpPr>
          <p:cNvPr id="8" name="矩形 7"/>
          <p:cNvSpPr/>
          <p:nvPr/>
        </p:nvSpPr>
        <p:spPr>
          <a:xfrm>
            <a:off x="4966970" y="5093970"/>
            <a:ext cx="4065905" cy="16154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과도한 스킨십을 삼갑시다.　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请注意肢体接触的尺度。</a:t>
            </a:r>
          </a:p>
        </p:txBody>
      </p:sp>
      <p:sp>
        <p:nvSpPr>
          <p:cNvPr id="11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695" y="114653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콘서트 【名】音乐会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1874520"/>
            <a:ext cx="4065905" cy="5619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떨어지다 【动】用光，用尽</a:t>
            </a:r>
          </a:p>
        </p:txBody>
      </p:sp>
      <p:sp>
        <p:nvSpPr>
          <p:cNvPr id="5" name="矩形 4"/>
          <p:cNvSpPr/>
          <p:nvPr/>
        </p:nvSpPr>
        <p:spPr>
          <a:xfrm>
            <a:off x="389695" y="3535039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빚 【名】债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269919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해롭다 【形】有害</a:t>
            </a:r>
          </a:p>
        </p:txBody>
      </p:sp>
      <p:sp>
        <p:nvSpPr>
          <p:cNvPr id="8" name="矩形 7"/>
          <p:cNvSpPr/>
          <p:nvPr/>
        </p:nvSpPr>
        <p:spPr>
          <a:xfrm>
            <a:off x="389754" y="415135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낙서 【名】乱写，乱画</a:t>
            </a:r>
          </a:p>
        </p:txBody>
      </p:sp>
      <p:sp>
        <p:nvSpPr>
          <p:cNvPr id="9" name="矩形 8"/>
          <p:cNvSpPr/>
          <p:nvPr/>
        </p:nvSpPr>
        <p:spPr>
          <a:xfrm>
            <a:off x="4715374" y="1146988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tx1"/>
                </a:solidFill>
                <a:cs typeface="+mn-ea"/>
                <a:sym typeface="+mn-lt"/>
              </a:rPr>
              <a:t>새치기 【名】插队</a:t>
            </a:r>
          </a:p>
        </p:txBody>
      </p:sp>
      <p:sp>
        <p:nvSpPr>
          <p:cNvPr id="10" name="矩形 9"/>
          <p:cNvSpPr/>
          <p:nvPr/>
        </p:nvSpPr>
        <p:spPr>
          <a:xfrm>
            <a:off x="4715374" y="187451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독신 【名】独身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510" y="2700020"/>
            <a:ext cx="4065905" cy="56134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억압 【名】压迫，压抑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374" y="415144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작성하다 【动】制订</a:t>
            </a:r>
          </a:p>
        </p:txBody>
      </p:sp>
      <p:sp>
        <p:nvSpPr>
          <p:cNvPr id="13" name="矩形 12"/>
          <p:cNvSpPr/>
          <p:nvPr/>
        </p:nvSpPr>
        <p:spPr>
          <a:xfrm>
            <a:off x="4715374" y="353485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꼼꼼하다 【形】仔细，细心</a:t>
            </a:r>
          </a:p>
        </p:txBody>
      </p:sp>
      <p:sp>
        <p:nvSpPr>
          <p:cNvPr id="3" name="矩形 2"/>
          <p:cNvSpPr/>
          <p:nvPr/>
        </p:nvSpPr>
        <p:spPr>
          <a:xfrm>
            <a:off x="389754" y="483144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등록하다 【动】注册，报名</a:t>
            </a:r>
          </a:p>
        </p:txBody>
      </p:sp>
      <p:sp>
        <p:nvSpPr>
          <p:cNvPr id="15" name="矩形 14"/>
          <p:cNvSpPr/>
          <p:nvPr/>
        </p:nvSpPr>
        <p:spPr>
          <a:xfrm>
            <a:off x="389754" y="550581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공공장소 【名】公共场所</a:t>
            </a:r>
          </a:p>
        </p:txBody>
      </p:sp>
      <p:sp>
        <p:nvSpPr>
          <p:cNvPr id="17" name="矩形 16"/>
          <p:cNvSpPr/>
          <p:nvPr/>
        </p:nvSpPr>
        <p:spPr>
          <a:xfrm>
            <a:off x="4715374" y="483144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미치다 【动】涉及，波及</a:t>
            </a:r>
          </a:p>
        </p:txBody>
      </p:sp>
      <p:sp>
        <p:nvSpPr>
          <p:cNvPr id="18" name="矩形 17"/>
          <p:cNvSpPr/>
          <p:nvPr/>
        </p:nvSpPr>
        <p:spPr>
          <a:xfrm>
            <a:off x="4715374" y="550581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피해 【名】受损害，受损失</a:t>
            </a:r>
          </a:p>
        </p:txBody>
      </p:sp>
      <p:sp>
        <p:nvSpPr>
          <p:cNvPr id="1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123950"/>
            <a:ext cx="4065905" cy="562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예의 【名】礼仪</a:t>
            </a:r>
          </a:p>
        </p:txBody>
      </p:sp>
      <p:sp>
        <p:nvSpPr>
          <p:cNvPr id="22" name="矩形 21"/>
          <p:cNvSpPr/>
          <p:nvPr/>
        </p:nvSpPr>
        <p:spPr>
          <a:xfrm>
            <a:off x="4733784" y="2739451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기본적 【冠，名】基本的</a:t>
            </a:r>
          </a:p>
        </p:txBody>
      </p:sp>
      <p:sp>
        <p:nvSpPr>
          <p:cNvPr id="23" name="矩形 22"/>
          <p:cNvSpPr/>
          <p:nvPr/>
        </p:nvSpPr>
        <p:spPr>
          <a:xfrm>
            <a:off x="504049" y="19296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상실하다 【动】丧失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784" y="112391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참다 【动】忍着，忍耐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850" y="193001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정중하다 【形】郑重，严肃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84505" y="3433445"/>
            <a:ext cx="4065905" cy="5067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벌리다 【动】张开，叉开</a:t>
            </a:r>
          </a:p>
        </p:txBody>
      </p:sp>
      <p:sp>
        <p:nvSpPr>
          <p:cNvPr id="4" name="矩形 3"/>
          <p:cNvSpPr/>
          <p:nvPr/>
        </p:nvSpPr>
        <p:spPr>
          <a:xfrm>
            <a:off x="504049" y="273926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떡 【副】大开的样子</a:t>
            </a:r>
          </a:p>
        </p:txBody>
      </p:sp>
      <p:sp>
        <p:nvSpPr>
          <p:cNvPr id="5" name="矩形 4"/>
          <p:cNvSpPr/>
          <p:nvPr/>
        </p:nvSpPr>
        <p:spPr>
          <a:xfrm>
            <a:off x="4733925" y="4619625"/>
            <a:ext cx="4065905" cy="7931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소심하다 【形】小心谨慎，胆小</a:t>
            </a:r>
          </a:p>
        </p:txBody>
      </p:sp>
      <p:sp>
        <p:nvSpPr>
          <p:cNvPr id="6" name="矩形 5"/>
          <p:cNvSpPr/>
          <p:nvPr/>
        </p:nvSpPr>
        <p:spPr>
          <a:xfrm>
            <a:off x="4733925" y="3433445"/>
            <a:ext cx="4065905" cy="9505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예절을 지키다 【词组】遵守礼节</a:t>
            </a:r>
          </a:p>
        </p:txBody>
      </p:sp>
      <p:sp>
        <p:nvSpPr>
          <p:cNvPr id="7" name="矩形 6"/>
          <p:cNvSpPr/>
          <p:nvPr/>
        </p:nvSpPr>
        <p:spPr>
          <a:xfrm>
            <a:off x="4733925" y="5633720"/>
            <a:ext cx="4065905" cy="5372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비웃다 【动】嘲笑，耻笑</a:t>
            </a:r>
          </a:p>
        </p:txBody>
      </p:sp>
      <p:sp>
        <p:nvSpPr>
          <p:cNvPr id="9" name="矩形 8"/>
          <p:cNvSpPr/>
          <p:nvPr/>
        </p:nvSpPr>
        <p:spPr>
          <a:xfrm>
            <a:off x="484364" y="412229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끼다 【动】夹，塞</a:t>
            </a:r>
          </a:p>
        </p:txBody>
      </p:sp>
      <p:sp>
        <p:nvSpPr>
          <p:cNvPr id="11" name="矩形 10"/>
          <p:cNvSpPr/>
          <p:nvPr/>
        </p:nvSpPr>
        <p:spPr>
          <a:xfrm>
            <a:off x="484505" y="4915535"/>
            <a:ext cx="4065905" cy="4972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그냥 【副】就那样，就那么</a:t>
            </a:r>
          </a:p>
        </p:txBody>
      </p:sp>
      <p:sp>
        <p:nvSpPr>
          <p:cNvPr id="12" name="矩形 11"/>
          <p:cNvSpPr/>
          <p:nvPr/>
        </p:nvSpPr>
        <p:spPr>
          <a:xfrm>
            <a:off x="484505" y="5633720"/>
            <a:ext cx="4065905" cy="4972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에티켓 【名】礼仪，礼节</a:t>
            </a:r>
          </a:p>
        </p:txBody>
      </p:sp>
      <p:sp>
        <p:nvSpPr>
          <p:cNvPr id="1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2590" y="2099310"/>
            <a:ext cx="8338185" cy="45231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카오리 씨, 왜 이렇게 화가 나 있어요?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아까 지하철에서 예의를 상실한 남자 때문에 책을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잃어 버렸지 뭐예요.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예의를 상실한 남자 때문에 책을 잃어 버려요?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카오리:네. 아까 지하철을 타고 오는데 제 옆에 어떤 남자가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다리를 떡 벌리고 앉아서 큰 소리로 계속 전화 통화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를 하더라고요.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:그래서요?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44871" y="6622624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3" name="图片 2" descr="152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1520" y="-129540"/>
            <a:ext cx="356616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670" y="996315"/>
            <a:ext cx="8629650" cy="50774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카오리: 그 남자가 다리를 벌리고 앉길래 읽고 있던 책을 그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사람하고 내 사이에 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워 두고는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깜박하고 그냥 내려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버렸지 뭐예요.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그 사람은 지하철 에티켓도 모르나 봐요. 카오리 씨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는 말 한 마디 안 하고 참고만 있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었어요?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카오리: 모르는 사람한테 무슨 말을 어떻게 해요？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그럴 때는 다른 사람들을 위해서라도 정중하게 말해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주는 게 좋아요.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그 책은 이번에 인생 공부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한 셈치고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그냥 잊어 버려요.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295498" y="13851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2150" y="996315"/>
            <a:ext cx="7660005" cy="23069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카오리 씨처럼 소심한 사람들을 위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해서라도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각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자가 기본적인 예절은 지켜야 되는데 말이에요.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카오리: 맞아요. 근데 왜 저 소심하다고 비웃는 거처럼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들리죠? 호호.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295498" y="13851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250" y="825500"/>
            <a:ext cx="869188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</a:t>
            </a:r>
            <a:r>
              <a:rPr sz="2400" b="1" dirty="0"/>
              <a:t>～아/어/여 두다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惯用型，接在动词词干后，强调动词的终结状态，即强调某个动作或事情的结果对现在产生的影响。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2946" y="106133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9250" y="2578735"/>
            <a:ext cx="8281035" cy="332295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오늘을 기억해 둬요.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请记住今天。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대학교 때 운전면허증을 따 두면 좋아요.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大学时要是考了驾照就好了。</a:t>
            </a:r>
          </a:p>
          <a:p>
            <a:pPr>
              <a:lnSpc>
                <a:spcPct val="150000"/>
              </a:lnSpc>
            </a:pPr>
            <a:endParaRPr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2809</Words>
  <Application>Microsoft Office PowerPoint</Application>
  <PresentationFormat>全屏显示(4:3)</PresentationFormat>
  <Paragraphs>603</Paragraphs>
  <Slides>47</Slides>
  <Notes>44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关关</cp:lastModifiedBy>
  <cp:revision>387</cp:revision>
  <dcterms:created xsi:type="dcterms:W3CDTF">2016-11-30T01:22:00Z</dcterms:created>
  <dcterms:modified xsi:type="dcterms:W3CDTF">2018-05-16T07:16:27Z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